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notesMasterIdLst>
    <p:notesMasterId r:id="rId16"/>
  </p:notesMasterIdLst>
  <p:sldIdLst>
    <p:sldId id="272" r:id="rId2"/>
    <p:sldId id="304" r:id="rId3"/>
    <p:sldId id="286" r:id="rId4"/>
    <p:sldId id="307" r:id="rId5"/>
    <p:sldId id="308" r:id="rId6"/>
    <p:sldId id="316" r:id="rId7"/>
    <p:sldId id="317" r:id="rId8"/>
    <p:sldId id="318" r:id="rId9"/>
    <p:sldId id="305" r:id="rId10"/>
    <p:sldId id="310" r:id="rId11"/>
    <p:sldId id="311" r:id="rId12"/>
    <p:sldId id="319" r:id="rId13"/>
    <p:sldId id="320" r:id="rId14"/>
    <p:sldId id="31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autoAdjust="0"/>
    <p:restoredTop sz="94660"/>
  </p:normalViewPr>
  <p:slideViewPr>
    <p:cSldViewPr snapToGrid="0">
      <p:cViewPr varScale="1">
        <p:scale>
          <a:sx n="116" d="100"/>
          <a:sy n="116" d="100"/>
        </p:scale>
        <p:origin x="354"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1/28/2019</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8" name="Straight Connector 17"/>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2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1/28/2019</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65505327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1/28/2019</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3674858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1/28/2019</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16117841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1/28/2019</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874763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1/28/2019</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4419529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1/28/2019</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4280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1/28/2019</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5778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1/28/2019</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93794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1/28/2019</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3730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1/28/2019</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8597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22678E-214C-4CF8-97C7-95015FB02960}" type="datetime1">
              <a:rPr lang="en-US" smtClean="0"/>
              <a:t>1/28/2019</a:t>
            </a:fld>
            <a:endParaRPr lang="en-US"/>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5513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1/28/2019</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1623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1/28/2019</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55483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1/28/2019</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76008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1/28/2019</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1683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146459-E3C3-4969-9224-5ED50B492D17}" type="datetime1">
              <a:rPr lang="en-US" smtClean="0"/>
              <a:pPr/>
              <a:t>1/28/2019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774659238"/>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issupport@utdallas.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olicy.utdallas.edu/utdbp3096"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1232" y="2404534"/>
            <a:ext cx="9092771" cy="1646302"/>
          </a:xfrm>
        </p:spPr>
        <p:txBody>
          <a:bodyPr/>
          <a:lstStyle/>
          <a:p>
            <a:r>
              <a:rPr lang="en-US" b="1" dirty="0">
                <a:latin typeface="Calibri" panose="020F0502020204030204" pitchFamily="34" charset="0"/>
              </a:rPr>
              <a:t>Incident Response Planning</a:t>
            </a:r>
          </a:p>
        </p:txBody>
      </p:sp>
      <p:sp>
        <p:nvSpPr>
          <p:cNvPr id="5" name="Subtitle 4"/>
          <p:cNvSpPr>
            <a:spLocks noGrp="1"/>
          </p:cNvSpPr>
          <p:nvPr>
            <p:ph type="subTitle" idx="1"/>
          </p:nvPr>
        </p:nvSpPr>
        <p:spPr/>
        <p:txBody>
          <a:bodyPr/>
          <a:lstStyle/>
          <a:p>
            <a:r>
              <a:rPr lang="en-US" dirty="0">
                <a:latin typeface="Calibri" panose="020F0502020204030204" pitchFamily="34" charset="0"/>
              </a:rPr>
              <a:t>Information Security Office</a:t>
            </a:r>
          </a:p>
          <a:p>
            <a:r>
              <a:rPr lang="en-US" dirty="0" smtClean="0">
                <a:latin typeface="Calibri" panose="020F0502020204030204" pitchFamily="34" charset="0"/>
              </a:rPr>
              <a:t>February </a:t>
            </a:r>
            <a:r>
              <a:rPr lang="en-US" dirty="0">
                <a:latin typeface="Calibri" panose="020F0502020204030204" pitchFamily="34" charset="0"/>
              </a:rPr>
              <a:t>2019</a:t>
            </a:r>
          </a:p>
          <a:p>
            <a:endParaRPr lang="en-US" dirty="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3" name="TextBox 2"/>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449"/>
            <a:ext cx="8596668" cy="1320800"/>
          </a:xfrm>
        </p:spPr>
        <p:txBody>
          <a:bodyPr>
            <a:normAutofit/>
          </a:bodyPr>
          <a:lstStyle/>
          <a:p>
            <a:r>
              <a:rPr lang="en-US" sz="4000" b="1" dirty="0">
                <a:latin typeface="Calibri" panose="020F0502020204030204" pitchFamily="34" charset="0"/>
              </a:rPr>
              <a:t>Phases of Incident Response</a:t>
            </a:r>
          </a:p>
        </p:txBody>
      </p:sp>
      <p:sp>
        <p:nvSpPr>
          <p:cNvPr id="2" name="Content Placeholder 1"/>
          <p:cNvSpPr>
            <a:spLocks noGrp="1"/>
          </p:cNvSpPr>
          <p:nvPr>
            <p:ph idx="1"/>
          </p:nvPr>
        </p:nvSpPr>
        <p:spPr>
          <a:xfrm>
            <a:off x="490194" y="2394408"/>
            <a:ext cx="10991653" cy="4119514"/>
          </a:xfrm>
        </p:spPr>
        <p:txBody>
          <a:bodyPr>
            <a:normAutofit/>
          </a:bodyPr>
          <a:lstStyle/>
          <a:p>
            <a:pPr lvl="0"/>
            <a:endParaRPr lang="en-US" sz="2800" dirty="0"/>
          </a:p>
          <a:p>
            <a:pPr lvl="0"/>
            <a:endParaRPr lang="en-US" sz="2800" dirty="0"/>
          </a:p>
          <a:p>
            <a:pPr lvl="0"/>
            <a:endParaRPr lang="en-US" sz="2800" dirty="0"/>
          </a:p>
          <a:p>
            <a:pPr lvl="0"/>
            <a:endParaRPr lang="en-US" sz="2800" dirty="0"/>
          </a:p>
          <a:p>
            <a:pPr lvl="0"/>
            <a:endParaRPr lang="en-US" sz="28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
        <p:nvSpPr>
          <p:cNvPr id="9" name="Content Placeholder 1">
            <a:extLst>
              <a:ext uri="{FF2B5EF4-FFF2-40B4-BE49-F238E27FC236}">
                <a16:creationId xmlns:a16="http://schemas.microsoft.com/office/drawing/2014/main" id="{24E705B4-9642-C241-A860-749565C28C92}"/>
              </a:ext>
            </a:extLst>
          </p:cNvPr>
          <p:cNvSpPr txBox="1">
            <a:spLocks/>
          </p:cNvSpPr>
          <p:nvPr/>
        </p:nvSpPr>
        <p:spPr>
          <a:xfrm>
            <a:off x="266219" y="752354"/>
            <a:ext cx="9306150" cy="52536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3000" b="1" dirty="0">
                <a:latin typeface="Calibri" panose="020F0502020204030204" pitchFamily="34" charset="0"/>
              </a:rPr>
              <a:t>Preparation</a:t>
            </a:r>
          </a:p>
          <a:p>
            <a:pPr lvl="1"/>
            <a:r>
              <a:rPr lang="en-US" sz="2600" dirty="0">
                <a:latin typeface="Calibri" panose="020F0502020204030204" pitchFamily="34" charset="0"/>
              </a:rPr>
              <a:t>Understand </a:t>
            </a:r>
            <a:r>
              <a:rPr lang="en-US" sz="2600" dirty="0" smtClean="0">
                <a:latin typeface="Calibri" panose="020F0502020204030204" pitchFamily="34" charset="0"/>
              </a:rPr>
              <a:t>UT Dallas Information Systems and University Data to assess their </a:t>
            </a:r>
            <a:r>
              <a:rPr lang="en-US" sz="2600" dirty="0">
                <a:latin typeface="Calibri" panose="020F0502020204030204" pitchFamily="34" charset="0"/>
              </a:rPr>
              <a:t>potential risk of compromise.  Adequate defenses and monitoring tools should be implemented. Practice exercises should be performed.</a:t>
            </a:r>
          </a:p>
          <a:p>
            <a:r>
              <a:rPr lang="en-US" sz="3000" b="1" dirty="0">
                <a:latin typeface="Calibri" panose="020F0502020204030204" pitchFamily="34" charset="0"/>
              </a:rPr>
              <a:t>Response</a:t>
            </a:r>
          </a:p>
          <a:p>
            <a:pPr lvl="1"/>
            <a:r>
              <a:rPr lang="en-US" sz="2600" dirty="0">
                <a:latin typeface="Calibri" panose="020F0502020204030204" pitchFamily="34" charset="0"/>
              </a:rPr>
              <a:t>This phase begins upon incident detection.  During response, incident analysis is conducted, resulting in both containment and eradication of the incident. Ensure proper recovery of services.</a:t>
            </a:r>
          </a:p>
          <a:p>
            <a:r>
              <a:rPr lang="en-US" sz="3000" b="1" dirty="0">
                <a:latin typeface="Calibri" panose="020F0502020204030204" pitchFamily="34" charset="0"/>
              </a:rPr>
              <a:t>Review</a:t>
            </a:r>
          </a:p>
          <a:p>
            <a:pPr lvl="1"/>
            <a:r>
              <a:rPr lang="en-US" sz="2600" dirty="0">
                <a:latin typeface="Calibri" panose="020F0502020204030204" pitchFamily="34" charset="0"/>
              </a:rPr>
              <a:t>Initiated by having incident responders and other key personnel meet (sometimes involving personnel outside of the ISO). Identify both the successful and problematic parts of the incident response process. Learn how to improve for the future.</a:t>
            </a:r>
          </a:p>
          <a:p>
            <a:pPr lvl="1"/>
            <a:endParaRPr lang="en-US" sz="2800" dirty="0">
              <a:latin typeface="Calibri" panose="020F0502020204030204" pitchFamily="34" charset="0"/>
            </a:endParaRPr>
          </a:p>
          <a:p>
            <a:endParaRPr lang="en-US" sz="2800" dirty="0">
              <a:latin typeface="Calibri" panose="020F0502020204030204" pitchFamily="34" charset="0"/>
            </a:endParaRPr>
          </a:p>
          <a:p>
            <a:endParaRPr lang="en-US" sz="2800" dirty="0">
              <a:latin typeface="Calibri" panose="020F0502020204030204" pitchFamily="34" charset="0"/>
            </a:endParaRPr>
          </a:p>
        </p:txBody>
      </p:sp>
    </p:spTree>
    <p:extLst>
      <p:ext uri="{BB962C8B-B14F-4D97-AF65-F5344CB8AC3E}">
        <p14:creationId xmlns:p14="http://schemas.microsoft.com/office/powerpoint/2010/main" val="2145290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a:extLst>
              <a:ext uri="{FF2B5EF4-FFF2-40B4-BE49-F238E27FC236}">
                <a16:creationId xmlns:a16="http://schemas.microsoft.com/office/drawing/2014/main" id="{27FD01C2-F773-3C44-BA77-BD213D541DF7}"/>
              </a:ext>
            </a:extLst>
          </p:cNvPr>
          <p:cNvSpPr txBox="1">
            <a:spLocks/>
          </p:cNvSpPr>
          <p:nvPr/>
        </p:nvSpPr>
        <p:spPr>
          <a:xfrm>
            <a:off x="266219" y="752354"/>
            <a:ext cx="9306150" cy="525363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dirty="0">
                <a:latin typeface="Calibri" panose="020F0502020204030204" pitchFamily="34" charset="0"/>
              </a:rPr>
              <a:t>Information Security Office</a:t>
            </a:r>
          </a:p>
          <a:p>
            <a:r>
              <a:rPr lang="en-US" sz="2800" dirty="0">
                <a:latin typeface="Calibri" panose="020F0502020204030204" pitchFamily="34" charset="0"/>
              </a:rPr>
              <a:t>Office of Information Technology</a:t>
            </a:r>
          </a:p>
          <a:p>
            <a:r>
              <a:rPr lang="en-US" sz="2800" dirty="0">
                <a:latin typeface="Calibri" panose="020F0502020204030204" pitchFamily="34" charset="0"/>
              </a:rPr>
              <a:t>Distributed IT groups across campus</a:t>
            </a:r>
          </a:p>
          <a:p>
            <a:r>
              <a:rPr lang="en-US" sz="2800" dirty="0">
                <a:latin typeface="Calibri" panose="020F0502020204030204" pitchFamily="34" charset="0"/>
              </a:rPr>
              <a:t>University Attorney</a:t>
            </a:r>
          </a:p>
          <a:p>
            <a:r>
              <a:rPr lang="en-US" sz="2800" dirty="0">
                <a:latin typeface="Calibri" panose="020F0502020204030204" pitchFamily="34" charset="0"/>
              </a:rPr>
              <a:t>University Police Department</a:t>
            </a:r>
          </a:p>
          <a:p>
            <a:r>
              <a:rPr lang="en-US" sz="2800" dirty="0">
                <a:latin typeface="Calibri" panose="020F0502020204030204" pitchFamily="34" charset="0"/>
              </a:rPr>
              <a:t>Office of Institutional Compliance</a:t>
            </a:r>
          </a:p>
          <a:p>
            <a:endParaRPr lang="en-US" sz="2800" dirty="0">
              <a:latin typeface="Calibri" panose="020F0502020204030204" pitchFamily="34" charset="0"/>
            </a:endParaRPr>
          </a:p>
          <a:p>
            <a:endParaRPr lang="en-US" sz="2800" dirty="0">
              <a:latin typeface="Calibri" panose="020F0502020204030204" pitchFamily="34" charset="0"/>
            </a:endParaRPr>
          </a:p>
          <a:p>
            <a:r>
              <a:rPr lang="en-US" sz="2800" dirty="0">
                <a:latin typeface="Calibri" panose="020F0502020204030204" pitchFamily="34" charset="0"/>
              </a:rPr>
              <a:t>Office of </a:t>
            </a:r>
            <a:r>
              <a:rPr lang="en-US" sz="2800" dirty="0" smtClean="0">
                <a:latin typeface="Calibri" panose="020F0502020204030204" pitchFamily="34" charset="0"/>
              </a:rPr>
              <a:t>Audit and Consulting Services</a:t>
            </a:r>
            <a:endParaRPr lang="en-US" sz="2800" dirty="0">
              <a:latin typeface="Calibri" panose="020F0502020204030204" pitchFamily="34" charset="0"/>
            </a:endParaRPr>
          </a:p>
          <a:p>
            <a:r>
              <a:rPr lang="en-US" sz="2800" dirty="0">
                <a:latin typeface="Calibri" panose="020F0502020204030204" pitchFamily="34" charset="0"/>
              </a:rPr>
              <a:t>Office of Budget and Finance</a:t>
            </a:r>
          </a:p>
          <a:p>
            <a:r>
              <a:rPr lang="en-US" sz="2800" dirty="0">
                <a:latin typeface="Calibri" panose="020F0502020204030204" pitchFamily="34" charset="0"/>
              </a:rPr>
              <a:t>Office of Communications</a:t>
            </a:r>
          </a:p>
          <a:p>
            <a:r>
              <a:rPr lang="en-US" sz="2800" dirty="0">
                <a:latin typeface="Calibri" panose="020F0502020204030204" pitchFamily="34" charset="0"/>
              </a:rPr>
              <a:t>University President</a:t>
            </a:r>
          </a:p>
          <a:p>
            <a:r>
              <a:rPr lang="en-US" sz="2800" dirty="0">
                <a:latin typeface="Calibri" panose="020F0502020204030204" pitchFamily="34" charset="0"/>
              </a:rPr>
              <a:t>UT System Administration</a:t>
            </a:r>
          </a:p>
          <a:p>
            <a:r>
              <a:rPr lang="en-US" sz="2800" dirty="0">
                <a:latin typeface="Calibri" panose="020F0502020204030204" pitchFamily="34" charset="0"/>
              </a:rPr>
              <a:t>State of Texas Department of Information Resources</a:t>
            </a:r>
          </a:p>
        </p:txBody>
      </p:sp>
      <p:sp>
        <p:nvSpPr>
          <p:cNvPr id="3" name="Title 2"/>
          <p:cNvSpPr>
            <a:spLocks noGrp="1"/>
          </p:cNvSpPr>
          <p:nvPr>
            <p:ph type="title"/>
          </p:nvPr>
        </p:nvSpPr>
        <p:spPr>
          <a:xfrm>
            <a:off x="0" y="34449"/>
            <a:ext cx="8596668" cy="1320800"/>
          </a:xfrm>
        </p:spPr>
        <p:txBody>
          <a:bodyPr>
            <a:normAutofit/>
          </a:bodyPr>
          <a:lstStyle/>
          <a:p>
            <a:r>
              <a:rPr lang="en-US" sz="4000" b="1" dirty="0">
                <a:latin typeface="Calibri" panose="020F0502020204030204" pitchFamily="34" charset="0"/>
              </a:rPr>
              <a:t>Key Players</a:t>
            </a:r>
          </a:p>
        </p:txBody>
      </p:sp>
      <p:sp>
        <p:nvSpPr>
          <p:cNvPr id="6" name="Content Placeholder 1"/>
          <p:cNvSpPr txBox="1">
            <a:spLocks/>
          </p:cNvSpPr>
          <p:nvPr/>
        </p:nvSpPr>
        <p:spPr>
          <a:xfrm>
            <a:off x="1631092" y="946098"/>
            <a:ext cx="8353166" cy="54464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en-US" sz="2800" dirty="0">
              <a:latin typeface="Calibri" panose="020F0502020204030204" pitchFamily="34"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Tree>
    <p:extLst>
      <p:ext uri="{BB962C8B-B14F-4D97-AF65-F5344CB8AC3E}">
        <p14:creationId xmlns:p14="http://schemas.microsoft.com/office/powerpoint/2010/main" val="681465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34449"/>
            <a:ext cx="9679459" cy="1320800"/>
          </a:xfrm>
        </p:spPr>
        <p:txBody>
          <a:bodyPr>
            <a:normAutofit/>
          </a:bodyPr>
          <a:lstStyle/>
          <a:p>
            <a:r>
              <a:rPr lang="en-US" sz="4000" b="1" dirty="0" smtClean="0">
                <a:latin typeface="Calibri" panose="020F0502020204030204" pitchFamily="34" charset="0"/>
              </a:rPr>
              <a:t>Incidents That </a:t>
            </a:r>
            <a:r>
              <a:rPr lang="en-US" sz="4000" b="1" dirty="0" smtClean="0">
                <a:latin typeface="Calibri" panose="020F0502020204030204" pitchFamily="34" charset="0"/>
              </a:rPr>
              <a:t>Should Be Reported To ISO</a:t>
            </a:r>
            <a:r>
              <a:rPr lang="en-US" sz="4000" b="1" dirty="0">
                <a:latin typeface="Calibri" panose="020F0502020204030204" pitchFamily="34" charset="0"/>
              </a:rPr>
              <a:t>:</a:t>
            </a:r>
            <a:endParaRPr lang="en-US" sz="4000" b="1" dirty="0">
              <a:latin typeface="Calibri" panose="020F0502020204030204" pitchFamily="34" charset="0"/>
            </a:endParaRPr>
          </a:p>
        </p:txBody>
      </p:sp>
      <p:sp>
        <p:nvSpPr>
          <p:cNvPr id="8" name="Content Placeholder 1">
            <a:extLst>
              <a:ext uri="{FF2B5EF4-FFF2-40B4-BE49-F238E27FC236}">
                <a16:creationId xmlns:a16="http://schemas.microsoft.com/office/drawing/2014/main" id="{27FD01C2-F773-3C44-BA77-BD213D541DF7}"/>
              </a:ext>
            </a:extLst>
          </p:cNvPr>
          <p:cNvSpPr txBox="1">
            <a:spLocks/>
          </p:cNvSpPr>
          <p:nvPr/>
        </p:nvSpPr>
        <p:spPr>
          <a:xfrm>
            <a:off x="373308" y="757563"/>
            <a:ext cx="9306150" cy="525363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1600" b="1" dirty="0">
                <a:latin typeface="Calibri" panose="020F0502020204030204" pitchFamily="34" charset="0"/>
              </a:rPr>
              <a:t>Hacking</a:t>
            </a:r>
          </a:p>
          <a:p>
            <a:pPr lvl="1"/>
            <a:r>
              <a:rPr lang="en-US" sz="1600" dirty="0"/>
              <a:t>All attempts to intentionally access or hard information assets without (or exceeding) authorization by circumventing or thwarting logical security mechanisms. Includes brute force, SQL injection, cryptanalysis</a:t>
            </a:r>
            <a:r>
              <a:rPr lang="en-US" sz="1600" dirty="0" smtClean="0"/>
              <a:t>, and </a:t>
            </a:r>
            <a:r>
              <a:rPr lang="en-US" sz="1600" dirty="0"/>
              <a:t>denial of service </a:t>
            </a:r>
            <a:r>
              <a:rPr lang="en-US" sz="1600" dirty="0" smtClean="0"/>
              <a:t>attacks.</a:t>
            </a:r>
            <a:endParaRPr lang="en-US" sz="1600" dirty="0">
              <a:latin typeface="Calibri" panose="020F0502020204030204" pitchFamily="34" charset="0"/>
            </a:endParaRPr>
          </a:p>
          <a:p>
            <a:r>
              <a:rPr lang="en-US" sz="1600" b="1" dirty="0">
                <a:latin typeface="Calibri" panose="020F0502020204030204" pitchFamily="34" charset="0"/>
              </a:rPr>
              <a:t>Misuse</a:t>
            </a:r>
          </a:p>
          <a:p>
            <a:pPr lvl="1"/>
            <a:r>
              <a:rPr lang="en-US" sz="1600" dirty="0"/>
              <a:t>Use of entrusted organization resources or privileges for any purpose or manner contrary to that which was intended. Includes administrative abuse, policy violations, </a:t>
            </a:r>
            <a:r>
              <a:rPr lang="en-US" sz="1600" dirty="0" smtClean="0"/>
              <a:t>and use </a:t>
            </a:r>
            <a:r>
              <a:rPr lang="en-US" sz="1600" dirty="0"/>
              <a:t>of non-approved </a:t>
            </a:r>
            <a:r>
              <a:rPr lang="en-US" sz="1600" dirty="0" smtClean="0"/>
              <a:t>assets. </a:t>
            </a:r>
            <a:r>
              <a:rPr lang="en-US" sz="1600" dirty="0"/>
              <a:t>May </a:t>
            </a:r>
            <a:r>
              <a:rPr lang="en-US" sz="1600" dirty="0" smtClean="0"/>
              <a:t>have </a:t>
            </a:r>
            <a:r>
              <a:rPr lang="en-US" sz="1600" dirty="0"/>
              <a:t>malicious or non-malicious intent.</a:t>
            </a:r>
            <a:endParaRPr lang="en-US" sz="1600" dirty="0">
              <a:latin typeface="Calibri" panose="020F0502020204030204" pitchFamily="34" charset="0"/>
            </a:endParaRPr>
          </a:p>
          <a:p>
            <a:r>
              <a:rPr lang="en-US" sz="1600" b="1" dirty="0">
                <a:latin typeface="Calibri" panose="020F0502020204030204" pitchFamily="34" charset="0"/>
              </a:rPr>
              <a:t>Social Engineering</a:t>
            </a:r>
          </a:p>
          <a:p>
            <a:pPr lvl="1"/>
            <a:r>
              <a:rPr lang="en-US" sz="1600" dirty="0"/>
              <a:t>Deception, manipulation, </a:t>
            </a:r>
            <a:r>
              <a:rPr lang="en-US" sz="1600" dirty="0" smtClean="0"/>
              <a:t>intimidation, </a:t>
            </a:r>
            <a:r>
              <a:rPr lang="en-US" sz="1600" dirty="0"/>
              <a:t>designed to exploit humans and therefore information assets to which they have access. Includes pretexting, phishing, blackmail, threats, </a:t>
            </a:r>
            <a:r>
              <a:rPr lang="en-US" sz="1600" dirty="0" smtClean="0"/>
              <a:t>and scams.</a:t>
            </a:r>
            <a:endParaRPr lang="en-US" sz="1600" dirty="0">
              <a:latin typeface="Calibri" panose="020F0502020204030204" pitchFamily="34" charset="0"/>
            </a:endParaRPr>
          </a:p>
          <a:p>
            <a:r>
              <a:rPr lang="en-US" sz="1600" b="1" dirty="0">
                <a:latin typeface="Calibri" panose="020F0502020204030204" pitchFamily="34" charset="0"/>
              </a:rPr>
              <a:t>Physical</a:t>
            </a:r>
          </a:p>
          <a:p>
            <a:pPr lvl="1"/>
            <a:r>
              <a:rPr lang="en-US" sz="1600" dirty="0"/>
              <a:t>Deliberate threats that involve proximity, possession, or force. Includes theft, tampering, snooping, sabotage, local device access, </a:t>
            </a:r>
            <a:r>
              <a:rPr lang="en-US" sz="1600" dirty="0" smtClean="0"/>
              <a:t>and assault.</a:t>
            </a:r>
            <a:endParaRPr lang="en-US" sz="1600" dirty="0">
              <a:latin typeface="Calibri" panose="020F0502020204030204" pitchFamily="34" charset="0"/>
            </a:endParaRPr>
          </a:p>
          <a:p>
            <a:r>
              <a:rPr lang="en-US" sz="1600" b="1" dirty="0">
                <a:latin typeface="Calibri" panose="020F0502020204030204" pitchFamily="34" charset="0"/>
              </a:rPr>
              <a:t>Error</a:t>
            </a:r>
          </a:p>
          <a:p>
            <a:pPr lvl="1"/>
            <a:r>
              <a:rPr lang="en-US" sz="1600" dirty="0"/>
              <a:t>Anything done (or left undone) incorrectly or inadvertently. Includes omissions, misconfigurations, programming errors, trips and spills, malfunctions, incorrectly addressed communications, </a:t>
            </a:r>
            <a:r>
              <a:rPr lang="en-US" sz="1600" dirty="0" smtClean="0"/>
              <a:t>and incorrect </a:t>
            </a:r>
            <a:r>
              <a:rPr lang="en-US" sz="1600" dirty="0"/>
              <a:t>attachments to </a:t>
            </a:r>
            <a:r>
              <a:rPr lang="en-US" sz="1600" dirty="0" smtClean="0"/>
              <a:t>emails.</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Tree>
    <p:extLst>
      <p:ext uri="{BB962C8B-B14F-4D97-AF65-F5344CB8AC3E}">
        <p14:creationId xmlns:p14="http://schemas.microsoft.com/office/powerpoint/2010/main" val="3089170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449"/>
            <a:ext cx="9465276" cy="1320800"/>
          </a:xfrm>
        </p:spPr>
        <p:txBody>
          <a:bodyPr>
            <a:normAutofit/>
          </a:bodyPr>
          <a:lstStyle/>
          <a:p>
            <a:r>
              <a:rPr lang="en-US" sz="4000" b="1" dirty="0" smtClean="0">
                <a:latin typeface="Calibri" panose="020F0502020204030204" pitchFamily="34" charset="0"/>
              </a:rPr>
              <a:t>Incidents That </a:t>
            </a:r>
            <a:r>
              <a:rPr lang="en-US" sz="4000" b="1" dirty="0" smtClean="0">
                <a:latin typeface="Calibri" panose="020F0502020204030204" pitchFamily="34" charset="0"/>
              </a:rPr>
              <a:t>Do Not Need To Be Reported To ISO:</a:t>
            </a:r>
            <a:endParaRPr lang="en-US" sz="4000" b="1" dirty="0">
              <a:latin typeface="Calibri" panose="020F0502020204030204" pitchFamily="34" charset="0"/>
            </a:endParaRPr>
          </a:p>
        </p:txBody>
      </p:sp>
      <p:sp>
        <p:nvSpPr>
          <p:cNvPr id="8" name="Content Placeholder 1">
            <a:extLst>
              <a:ext uri="{FF2B5EF4-FFF2-40B4-BE49-F238E27FC236}">
                <a16:creationId xmlns:a16="http://schemas.microsoft.com/office/drawing/2014/main" id="{27FD01C2-F773-3C44-BA77-BD213D541DF7}"/>
              </a:ext>
            </a:extLst>
          </p:cNvPr>
          <p:cNvSpPr txBox="1">
            <a:spLocks/>
          </p:cNvSpPr>
          <p:nvPr/>
        </p:nvSpPr>
        <p:spPr>
          <a:xfrm>
            <a:off x="708684" y="1353719"/>
            <a:ext cx="9306150" cy="525363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1800" b="1" dirty="0">
                <a:latin typeface="Calibri" panose="020F0502020204030204" pitchFamily="34" charset="0"/>
                <a:ea typeface="Calibri" panose="020F0502020204030204" pitchFamily="34" charset="0"/>
                <a:cs typeface="Times New Roman" panose="02020603050405020304" pitchFamily="18" charset="0"/>
              </a:rPr>
              <a:t>Malware Removed by Automation</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Malware is any malicious software, script, or code run on a device that alters its states or function without the owner’s informed consent. Examples include viruses, worms, spyware, keyloggers, </a:t>
            </a:r>
            <a:r>
              <a:rPr lang="en-US" sz="1800" dirty="0" smtClean="0">
                <a:latin typeface="Calibri" panose="020F0502020204030204" pitchFamily="34" charset="0"/>
                <a:ea typeface="Calibri" panose="020F0502020204030204" pitchFamily="34" charset="0"/>
                <a:cs typeface="Times New Roman" panose="02020603050405020304" pitchFamily="18" charset="0"/>
              </a:rPr>
              <a:t>and backdoors. </a:t>
            </a:r>
            <a:r>
              <a:rPr lang="en-US" sz="1800" dirty="0">
                <a:latin typeface="Calibri" panose="020F0502020204030204" pitchFamily="34" charset="0"/>
                <a:ea typeface="Calibri" panose="020F0502020204030204" pitchFamily="34" charset="0"/>
                <a:cs typeface="Times New Roman" panose="02020603050405020304" pitchFamily="18" charset="0"/>
              </a:rPr>
              <a:t>Thanks to the deployment of automated scanning and recovery tools, automatic resolution of malware does not need to be shared with the ISO each time it is resolved.</a:t>
            </a:r>
          </a:p>
          <a:p>
            <a:r>
              <a:rPr lang="en-US" sz="1800" b="1" dirty="0">
                <a:latin typeface="Calibri" panose="020F0502020204030204" pitchFamily="34" charset="0"/>
                <a:ea typeface="Calibri" panose="020F0502020204030204" pitchFamily="34" charset="0"/>
                <a:cs typeface="Times New Roman" panose="02020603050405020304" pitchFamily="18" charset="0"/>
              </a:rPr>
              <a:t>Malware Removed Manually</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In the event that IT professional needed to visit a machine one or more times to resolve malware, this is considered routine operations and does not need to be shared with the ISO each time malware is resolved.</a:t>
            </a:r>
          </a:p>
          <a:p>
            <a:r>
              <a:rPr lang="en-US" sz="1800" b="1" dirty="0">
                <a:latin typeface="Calibri" panose="020F0502020204030204" pitchFamily="34" charset="0"/>
                <a:ea typeface="Calibri" panose="020F0502020204030204" pitchFamily="34" charset="0"/>
                <a:cs typeface="Times New Roman" panose="02020603050405020304" pitchFamily="18" charset="0"/>
              </a:rPr>
              <a:t>Environmental</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Natural disruptive events, including disruptions to power, water, and environmental systems, are disruptive to the “Availability” objective of the information security profession. However, at UT Dallas these incidents are primarily serviced by Environmental Health &amp; Safety, Police Department, Facilities, and various other specialists on campus. Therefore, they are considered routine operations and do not need to be shared with the ISO each time they occur.</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Tree>
    <p:extLst>
      <p:ext uri="{BB962C8B-B14F-4D97-AF65-F5344CB8AC3E}">
        <p14:creationId xmlns:p14="http://schemas.microsoft.com/office/powerpoint/2010/main" val="394047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449"/>
            <a:ext cx="8596668" cy="1320800"/>
          </a:xfrm>
        </p:spPr>
        <p:txBody>
          <a:bodyPr>
            <a:normAutofit/>
          </a:bodyPr>
          <a:lstStyle/>
          <a:p>
            <a:r>
              <a:rPr lang="en-US" sz="4000" b="1" dirty="0">
                <a:latin typeface="Calibri" panose="020F0502020204030204" pitchFamily="34" charset="0"/>
              </a:rPr>
              <a:t>Contact Information</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
        <p:nvSpPr>
          <p:cNvPr id="8" name="Content Placeholder 1">
            <a:extLst>
              <a:ext uri="{FF2B5EF4-FFF2-40B4-BE49-F238E27FC236}">
                <a16:creationId xmlns:a16="http://schemas.microsoft.com/office/drawing/2014/main" id="{564932B8-D245-BF4A-8E6D-850B0C38C94B}"/>
              </a:ext>
            </a:extLst>
          </p:cNvPr>
          <p:cNvSpPr txBox="1">
            <a:spLocks/>
          </p:cNvSpPr>
          <p:nvPr/>
        </p:nvSpPr>
        <p:spPr>
          <a:xfrm>
            <a:off x="266219" y="752354"/>
            <a:ext cx="9306150" cy="525363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US" dirty="0">
              <a:latin typeface="Calibri" panose="020F0502020204030204" pitchFamily="34" charset="0"/>
            </a:endParaRPr>
          </a:p>
          <a:p>
            <a:pPr marL="0" indent="0">
              <a:buNone/>
            </a:pPr>
            <a:endParaRPr lang="en-US" dirty="0">
              <a:latin typeface="Calibri" panose="020F0502020204030204" pitchFamily="34" charset="0"/>
            </a:endParaRPr>
          </a:p>
          <a:p>
            <a:pPr marL="0" indent="0" algn="ctr">
              <a:buNone/>
            </a:pPr>
            <a:r>
              <a:rPr lang="en-US" sz="2800" b="1" dirty="0">
                <a:latin typeface="Calibri" panose="020F0502020204030204" pitchFamily="34" charset="0"/>
              </a:rPr>
              <a:t>Questions or concerns?</a:t>
            </a:r>
          </a:p>
          <a:p>
            <a:pPr marL="0" indent="0" algn="ctr">
              <a:buNone/>
            </a:pPr>
            <a:r>
              <a:rPr lang="en-US" sz="2800" dirty="0">
                <a:latin typeface="Calibri" panose="020F0502020204030204" pitchFamily="34" charset="0"/>
              </a:rPr>
              <a:t>Feel free to contact our office for more information!</a:t>
            </a:r>
          </a:p>
          <a:p>
            <a:pPr marL="0" indent="0">
              <a:buNone/>
            </a:pPr>
            <a:endParaRPr lang="en-US" sz="2800" dirty="0">
              <a:latin typeface="Calibri" panose="020F0502020204030204" pitchFamily="34" charset="0"/>
            </a:endParaRPr>
          </a:p>
          <a:p>
            <a:pPr marL="0" indent="0" algn="ctr">
              <a:buNone/>
            </a:pPr>
            <a:r>
              <a:rPr lang="en-US" sz="2800" dirty="0">
                <a:latin typeface="Calibri" panose="020F0502020204030204" pitchFamily="34" charset="0"/>
                <a:hlinkClick r:id="rId3"/>
              </a:rPr>
              <a:t>issupport@utdallas.edu</a:t>
            </a:r>
            <a:endParaRPr lang="en-US" sz="2800" dirty="0">
              <a:latin typeface="Calibri" panose="020F0502020204030204" pitchFamily="34" charset="0"/>
            </a:endParaRPr>
          </a:p>
          <a:p>
            <a:pPr marL="0" indent="0" algn="ctr">
              <a:buNone/>
            </a:pPr>
            <a:r>
              <a:rPr lang="en-US" sz="2800" dirty="0">
                <a:latin typeface="Calibri" panose="020F0502020204030204" pitchFamily="34" charset="0"/>
              </a:rPr>
              <a:t>972-883-6810</a:t>
            </a:r>
          </a:p>
        </p:txBody>
      </p:sp>
    </p:spTree>
    <p:extLst>
      <p:ext uri="{BB962C8B-B14F-4D97-AF65-F5344CB8AC3E}">
        <p14:creationId xmlns:p14="http://schemas.microsoft.com/office/powerpoint/2010/main" val="242001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596668" cy="1355249"/>
          </a:xfrm>
        </p:spPr>
        <p:txBody>
          <a:bodyPr>
            <a:normAutofit/>
          </a:bodyPr>
          <a:lstStyle/>
          <a:p>
            <a:r>
              <a:rPr lang="en-US" sz="4000" b="1" dirty="0">
                <a:latin typeface="Calibri" panose="020F0502020204030204" pitchFamily="34" charset="0"/>
              </a:rPr>
              <a:t>Purpose for Training</a:t>
            </a:r>
          </a:p>
        </p:txBody>
      </p:sp>
      <p:sp>
        <p:nvSpPr>
          <p:cNvPr id="2" name="Content Placeholder 1"/>
          <p:cNvSpPr>
            <a:spLocks noGrp="1"/>
          </p:cNvSpPr>
          <p:nvPr>
            <p:ph idx="1"/>
          </p:nvPr>
        </p:nvSpPr>
        <p:spPr>
          <a:xfrm>
            <a:off x="490194" y="2394408"/>
            <a:ext cx="10991653" cy="4119514"/>
          </a:xfrm>
        </p:spPr>
        <p:txBody>
          <a:bodyPr>
            <a:normAutofit/>
          </a:bodyPr>
          <a:lstStyle/>
          <a:p>
            <a:pPr lvl="0"/>
            <a:endParaRPr lang="en-US" sz="2800" dirty="0"/>
          </a:p>
          <a:p>
            <a:pPr lvl="0"/>
            <a:endParaRPr lang="en-US" sz="2800" dirty="0"/>
          </a:p>
          <a:p>
            <a:pPr lvl="0"/>
            <a:endParaRPr lang="en-US" sz="2800" dirty="0"/>
          </a:p>
          <a:p>
            <a:pPr lvl="0"/>
            <a:endParaRPr lang="en-US" sz="2800" dirty="0"/>
          </a:p>
          <a:p>
            <a:pPr lvl="0"/>
            <a:endParaRPr lang="en-US" sz="28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
        <p:nvSpPr>
          <p:cNvPr id="8" name="Content Placeholder 1">
            <a:extLst>
              <a:ext uri="{FF2B5EF4-FFF2-40B4-BE49-F238E27FC236}">
                <a16:creationId xmlns:a16="http://schemas.microsoft.com/office/drawing/2014/main" id="{5A830B45-5E85-5C49-B6FC-1F089A6FD39C}"/>
              </a:ext>
            </a:extLst>
          </p:cNvPr>
          <p:cNvSpPr txBox="1">
            <a:spLocks/>
          </p:cNvSpPr>
          <p:nvPr/>
        </p:nvSpPr>
        <p:spPr>
          <a:xfrm>
            <a:off x="266219" y="752354"/>
            <a:ext cx="9133154" cy="52536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en-US" sz="2800" b="1" dirty="0">
              <a:latin typeface="Calibri" panose="020F0502020204030204" pitchFamily="34" charset="0"/>
            </a:endParaRPr>
          </a:p>
          <a:p>
            <a:r>
              <a:rPr lang="en-US" sz="2800" b="1" dirty="0">
                <a:latin typeface="Calibri" panose="020F0502020204030204" pitchFamily="34" charset="0"/>
              </a:rPr>
              <a:t>Establish common goals and terminology </a:t>
            </a:r>
            <a:r>
              <a:rPr lang="en-US" sz="2800" dirty="0">
                <a:latin typeface="Calibri" panose="020F0502020204030204" pitchFamily="34" charset="0"/>
              </a:rPr>
              <a:t>related to Incident Response Planning.</a:t>
            </a:r>
          </a:p>
          <a:p>
            <a:endParaRPr lang="en-US" sz="2800" dirty="0">
              <a:latin typeface="Calibri" panose="020F0502020204030204" pitchFamily="34" charset="0"/>
            </a:endParaRPr>
          </a:p>
          <a:p>
            <a:r>
              <a:rPr lang="en-US" sz="2800" b="1" dirty="0">
                <a:latin typeface="Calibri" panose="020F0502020204030204" pitchFamily="34" charset="0"/>
              </a:rPr>
              <a:t>Understand the role of all IT professionals </a:t>
            </a:r>
            <a:r>
              <a:rPr lang="en-US" sz="2800" dirty="0">
                <a:latin typeface="Calibri" panose="020F0502020204030204" pitchFamily="34" charset="0"/>
              </a:rPr>
              <a:t>in support of Incident Response Planning.</a:t>
            </a:r>
          </a:p>
          <a:p>
            <a:endParaRPr lang="en-US" sz="2800" dirty="0">
              <a:latin typeface="Calibri" panose="020F0502020204030204" pitchFamily="34" charset="0"/>
            </a:endParaRPr>
          </a:p>
          <a:p>
            <a:r>
              <a:rPr lang="en-US" sz="2800" b="1" dirty="0">
                <a:latin typeface="Calibri" panose="020F0502020204030204" pitchFamily="34" charset="0"/>
              </a:rPr>
              <a:t>Create a collaborative environment </a:t>
            </a:r>
            <a:r>
              <a:rPr lang="en-US" sz="2800" dirty="0">
                <a:latin typeface="Calibri" panose="020F0502020204030204" pitchFamily="34" charset="0"/>
              </a:rPr>
              <a:t>so the cost and disruption of incidents can be minimized for the benefit of all UT Dallas stakeholders.</a:t>
            </a:r>
          </a:p>
          <a:p>
            <a:endParaRPr lang="en-US" sz="2800" dirty="0">
              <a:latin typeface="Calibri" panose="020F0502020204030204" pitchFamily="34" charset="0"/>
            </a:endParaRPr>
          </a:p>
          <a:p>
            <a:pPr lvl="1"/>
            <a:endParaRPr lang="en-US" sz="2800" dirty="0">
              <a:latin typeface="Calibri" panose="020F0502020204030204" pitchFamily="34" charset="0"/>
            </a:endParaRPr>
          </a:p>
          <a:p>
            <a:pPr marL="0" indent="0">
              <a:buNone/>
            </a:pPr>
            <a:endParaRPr lang="en-US" sz="2800" dirty="0">
              <a:latin typeface="Calibri" panose="020F0502020204030204" pitchFamily="34" charset="0"/>
            </a:endParaRPr>
          </a:p>
          <a:p>
            <a:endParaRPr lang="en-US" sz="2800" dirty="0">
              <a:latin typeface="Calibri" panose="020F0502020204030204" pitchFamily="34" charset="0"/>
            </a:endParaRPr>
          </a:p>
        </p:txBody>
      </p:sp>
    </p:spTree>
    <p:extLst>
      <p:ext uri="{BB962C8B-B14F-4D97-AF65-F5344CB8AC3E}">
        <p14:creationId xmlns:p14="http://schemas.microsoft.com/office/powerpoint/2010/main" val="223326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596668" cy="1355249"/>
          </a:xfrm>
        </p:spPr>
        <p:txBody>
          <a:bodyPr>
            <a:normAutofit/>
          </a:bodyPr>
          <a:lstStyle/>
          <a:p>
            <a:r>
              <a:rPr lang="en-US" sz="4000" b="1" dirty="0">
                <a:latin typeface="Calibri" panose="020F0502020204030204" pitchFamily="34" charset="0"/>
              </a:rPr>
              <a:t>Intended Audience</a:t>
            </a:r>
          </a:p>
        </p:txBody>
      </p:sp>
      <p:sp>
        <p:nvSpPr>
          <p:cNvPr id="6" name="Content Placeholder 1"/>
          <p:cNvSpPr txBox="1">
            <a:spLocks/>
          </p:cNvSpPr>
          <p:nvPr/>
        </p:nvSpPr>
        <p:spPr>
          <a:xfrm>
            <a:off x="317539" y="1122535"/>
            <a:ext cx="8974742" cy="43337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US" sz="2800" dirty="0">
              <a:latin typeface="Calibri" panose="020F0502020204030204" pitchFamily="34" charset="0"/>
            </a:endParaRPr>
          </a:p>
          <a:p>
            <a:pPr marL="0" indent="0">
              <a:buNone/>
            </a:pPr>
            <a:endParaRPr lang="en-US" sz="2800" dirty="0">
              <a:latin typeface="Calibri" panose="020F0502020204030204" pitchFamily="34" charset="0"/>
            </a:endParaRPr>
          </a:p>
          <a:p>
            <a:pPr marL="0" indent="0">
              <a:buNone/>
            </a:pPr>
            <a:r>
              <a:rPr lang="en-US" sz="2800" dirty="0">
                <a:latin typeface="Calibri" panose="020F0502020204030204" pitchFamily="34" charset="0"/>
              </a:rPr>
              <a:t>This training is designed for </a:t>
            </a:r>
            <a:r>
              <a:rPr lang="en-US" sz="2800" b="1" dirty="0">
                <a:latin typeface="Calibri" panose="020F0502020204030204" pitchFamily="34" charset="0"/>
              </a:rPr>
              <a:t>all IT professionals </a:t>
            </a:r>
            <a:r>
              <a:rPr lang="en-US" sz="2800" dirty="0">
                <a:latin typeface="Calibri" panose="020F0502020204030204" pitchFamily="34" charset="0"/>
              </a:rPr>
              <a:t>including software developers within the UT Dallas community who </a:t>
            </a:r>
            <a:r>
              <a:rPr lang="en-US" sz="2800" dirty="0" smtClean="0">
                <a:latin typeface="Calibri" panose="020F0502020204030204" pitchFamily="34" charset="0"/>
              </a:rPr>
              <a:t>access, install</a:t>
            </a:r>
            <a:r>
              <a:rPr lang="en-US" sz="2800" dirty="0">
                <a:latin typeface="Calibri" panose="020F0502020204030204" pitchFamily="34" charset="0"/>
              </a:rPr>
              <a:t>, support, troubleshoot, or otherwise manage </a:t>
            </a:r>
            <a:r>
              <a:rPr lang="en-US" sz="2800" dirty="0" smtClean="0">
                <a:latin typeface="Calibri" panose="020F0502020204030204" pitchFamily="34" charset="0"/>
              </a:rPr>
              <a:t>UT Dallas Information Systems and/or University Data.</a:t>
            </a:r>
            <a:endParaRPr lang="en-US" sz="2800" dirty="0">
              <a:latin typeface="Calibri" panose="020F0502020204030204" pitchFamily="34"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Tree>
    <p:extLst>
      <p:ext uri="{BB962C8B-B14F-4D97-AF65-F5344CB8AC3E}">
        <p14:creationId xmlns:p14="http://schemas.microsoft.com/office/powerpoint/2010/main" val="245669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596668" cy="1355249"/>
          </a:xfrm>
        </p:spPr>
        <p:txBody>
          <a:bodyPr>
            <a:normAutofit/>
          </a:bodyPr>
          <a:lstStyle/>
          <a:p>
            <a:r>
              <a:rPr lang="en-US" sz="4000" b="1" dirty="0">
                <a:latin typeface="Calibri" panose="020F0502020204030204" pitchFamily="34" charset="0"/>
              </a:rPr>
              <a:t>Scope of Plan</a:t>
            </a:r>
          </a:p>
        </p:txBody>
      </p:sp>
      <p:sp>
        <p:nvSpPr>
          <p:cNvPr id="2" name="Content Placeholder 1"/>
          <p:cNvSpPr>
            <a:spLocks noGrp="1"/>
          </p:cNvSpPr>
          <p:nvPr>
            <p:ph idx="1"/>
          </p:nvPr>
        </p:nvSpPr>
        <p:spPr>
          <a:xfrm>
            <a:off x="490195" y="2394408"/>
            <a:ext cx="8958606" cy="4119514"/>
          </a:xfrm>
        </p:spPr>
        <p:txBody>
          <a:bodyPr>
            <a:normAutofit/>
          </a:bodyPr>
          <a:lstStyle/>
          <a:p>
            <a:pPr lvl="0"/>
            <a:endParaRPr lang="en-US" sz="2800" dirty="0"/>
          </a:p>
          <a:p>
            <a:pPr lvl="0"/>
            <a:endParaRPr lang="en-US" sz="2800" dirty="0"/>
          </a:p>
          <a:p>
            <a:pPr lvl="0"/>
            <a:endParaRPr lang="en-US" sz="2800" dirty="0"/>
          </a:p>
          <a:p>
            <a:pPr lvl="0"/>
            <a:endParaRPr lang="en-US" sz="2800" dirty="0"/>
          </a:p>
          <a:p>
            <a:pPr lvl="0"/>
            <a:endParaRPr lang="en-US" sz="28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
        <p:nvSpPr>
          <p:cNvPr id="8" name="Content Placeholder 1">
            <a:extLst>
              <a:ext uri="{FF2B5EF4-FFF2-40B4-BE49-F238E27FC236}">
                <a16:creationId xmlns:a16="http://schemas.microsoft.com/office/drawing/2014/main" id="{D9647755-49CF-FF4A-A6F9-AF845E34ACE6}"/>
              </a:ext>
            </a:extLst>
          </p:cNvPr>
          <p:cNvSpPr txBox="1">
            <a:spLocks/>
          </p:cNvSpPr>
          <p:nvPr/>
        </p:nvSpPr>
        <p:spPr>
          <a:xfrm>
            <a:off x="266219" y="752354"/>
            <a:ext cx="9545046" cy="525363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latin typeface="Calibri" panose="020F0502020204030204" pitchFamily="34" charset="0"/>
              </a:rPr>
              <a:t>The ISO develops and maintains </a:t>
            </a:r>
            <a:r>
              <a:rPr lang="en-US" dirty="0" smtClean="0">
                <a:latin typeface="Calibri" panose="020F0502020204030204" pitchFamily="34" charset="0"/>
              </a:rPr>
              <a:t>the </a:t>
            </a:r>
            <a:r>
              <a:rPr lang="en-US" dirty="0">
                <a:latin typeface="Calibri" panose="020F0502020204030204" pitchFamily="34" charset="0"/>
              </a:rPr>
              <a:t>formal Incident Response </a:t>
            </a:r>
            <a:r>
              <a:rPr lang="en-US" dirty="0" smtClean="0">
                <a:latin typeface="Calibri" panose="020F0502020204030204" pitchFamily="34" charset="0"/>
              </a:rPr>
              <a:t>Plan.</a:t>
            </a:r>
            <a:endParaRPr lang="en-US" dirty="0">
              <a:latin typeface="Calibri" panose="020F0502020204030204" pitchFamily="34" charset="0"/>
            </a:endParaRPr>
          </a:p>
          <a:p>
            <a:pPr marL="0" indent="0">
              <a:buNone/>
            </a:pPr>
            <a:endParaRPr lang="en-US" dirty="0">
              <a:latin typeface="Calibri" panose="020F0502020204030204" pitchFamily="34" charset="0"/>
            </a:endParaRPr>
          </a:p>
          <a:p>
            <a:r>
              <a:rPr lang="en-US" dirty="0">
                <a:latin typeface="Calibri" panose="020F0502020204030204" pitchFamily="34" charset="0"/>
              </a:rPr>
              <a:t>The plan describes the process to recover from an Adverse Security Event or Security Incident.</a:t>
            </a:r>
          </a:p>
          <a:p>
            <a:endParaRPr lang="en-US" dirty="0">
              <a:latin typeface="Calibri" panose="020F0502020204030204" pitchFamily="34" charset="0"/>
            </a:endParaRPr>
          </a:p>
          <a:p>
            <a:r>
              <a:rPr lang="en-US" dirty="0">
                <a:latin typeface="Calibri" panose="020F0502020204030204" pitchFamily="34" charset="0"/>
              </a:rPr>
              <a:t>Per </a:t>
            </a:r>
            <a:r>
              <a:rPr lang="en-US" dirty="0" smtClean="0">
                <a:latin typeface="Calibri" panose="020F0502020204030204" pitchFamily="34" charset="0"/>
              </a:rPr>
              <a:t>the Information Security and Acceptable Use Policy (</a:t>
            </a:r>
            <a:r>
              <a:rPr lang="en-US" dirty="0" smtClean="0">
                <a:latin typeface="Calibri" panose="020F0502020204030204" pitchFamily="34" charset="0"/>
                <a:hlinkClick r:id="rId3"/>
              </a:rPr>
              <a:t>UTDBP3096</a:t>
            </a:r>
            <a:r>
              <a:rPr lang="en-US" dirty="0" smtClean="0">
                <a:latin typeface="Calibri" panose="020F0502020204030204" pitchFamily="34" charset="0"/>
              </a:rPr>
              <a:t>), </a:t>
            </a:r>
            <a:r>
              <a:rPr lang="en-US" dirty="0">
                <a:latin typeface="Calibri" panose="020F0502020204030204" pitchFamily="34" charset="0"/>
              </a:rPr>
              <a:t>the plan applies to all UT Dallas Information Systems and all University Data, regardless of where the data is located.</a:t>
            </a:r>
          </a:p>
          <a:p>
            <a:endParaRPr lang="en-US" dirty="0">
              <a:latin typeface="Calibri" panose="020F0502020204030204" pitchFamily="34" charset="0"/>
            </a:endParaRPr>
          </a:p>
          <a:p>
            <a:r>
              <a:rPr lang="en-US" dirty="0">
                <a:latin typeface="Calibri" panose="020F0502020204030204" pitchFamily="34" charset="0"/>
              </a:rPr>
              <a:t>Unique and unforeseen circumstances may result in deviations from the plan; such conditions may be leveraged to improve future versions of the plan.</a:t>
            </a:r>
          </a:p>
        </p:txBody>
      </p:sp>
    </p:spTree>
    <p:extLst>
      <p:ext uri="{BB962C8B-B14F-4D97-AF65-F5344CB8AC3E}">
        <p14:creationId xmlns:p14="http://schemas.microsoft.com/office/powerpoint/2010/main" val="4004388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449"/>
            <a:ext cx="8596668" cy="1320800"/>
          </a:xfrm>
        </p:spPr>
        <p:txBody>
          <a:bodyPr>
            <a:normAutofit/>
          </a:bodyPr>
          <a:lstStyle/>
          <a:p>
            <a:r>
              <a:rPr lang="en-US" sz="4000" b="1" dirty="0">
                <a:latin typeface="Calibri" panose="020F0502020204030204" pitchFamily="34" charset="0"/>
              </a:rPr>
              <a:t>Key Terms and Definitions</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
        <p:nvSpPr>
          <p:cNvPr id="10" name="Content Placeholder 1">
            <a:extLst>
              <a:ext uri="{FF2B5EF4-FFF2-40B4-BE49-F238E27FC236}">
                <a16:creationId xmlns:a16="http://schemas.microsoft.com/office/drawing/2014/main" id="{C93853DA-3A55-DE49-8835-F79204C91AFE}"/>
              </a:ext>
            </a:extLst>
          </p:cNvPr>
          <p:cNvSpPr txBox="1">
            <a:spLocks/>
          </p:cNvSpPr>
          <p:nvPr/>
        </p:nvSpPr>
        <p:spPr>
          <a:xfrm>
            <a:off x="266219" y="752354"/>
            <a:ext cx="9306150" cy="525363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000" b="1" dirty="0">
                <a:latin typeface="Calibri" panose="020F0502020204030204" pitchFamily="34" charset="0"/>
              </a:rPr>
              <a:t>Adverse Security Event</a:t>
            </a:r>
          </a:p>
          <a:p>
            <a:pPr lvl="1"/>
            <a:r>
              <a:rPr lang="en-US" dirty="0">
                <a:latin typeface="Calibri" panose="020F0502020204030204" pitchFamily="34" charset="0"/>
              </a:rPr>
              <a:t>An anomalous security event (or set of events) that may have negative consequences and requires further investigation.</a:t>
            </a:r>
          </a:p>
          <a:p>
            <a:pPr marL="0" indent="0">
              <a:buNone/>
            </a:pPr>
            <a:endParaRPr lang="en-US" sz="1800" dirty="0">
              <a:latin typeface="Calibri" panose="020F0502020204030204" pitchFamily="34" charset="0"/>
            </a:endParaRPr>
          </a:p>
          <a:p>
            <a:r>
              <a:rPr lang="en-US" sz="2000" b="1" dirty="0">
                <a:latin typeface="Calibri" panose="020F0502020204030204" pitchFamily="34" charset="0"/>
              </a:rPr>
              <a:t>Security Event</a:t>
            </a:r>
          </a:p>
          <a:p>
            <a:pPr lvl="1"/>
            <a:r>
              <a:rPr lang="en-US" dirty="0">
                <a:latin typeface="Calibri" panose="020F0502020204030204" pitchFamily="34" charset="0"/>
              </a:rPr>
              <a:t>Any log entry, alert, or other atomic data related to University Data or University Information Systems relevant to security.</a:t>
            </a:r>
          </a:p>
          <a:p>
            <a:pPr marL="0" indent="0">
              <a:buNone/>
            </a:pPr>
            <a:endParaRPr lang="en-US" sz="1800" dirty="0">
              <a:latin typeface="Calibri" panose="020F0502020204030204" pitchFamily="34" charset="0"/>
            </a:endParaRPr>
          </a:p>
          <a:p>
            <a:r>
              <a:rPr lang="en-US" sz="2000" b="1" dirty="0">
                <a:latin typeface="Calibri" panose="020F0502020204030204" pitchFamily="34" charset="0"/>
              </a:rPr>
              <a:t>User</a:t>
            </a:r>
          </a:p>
          <a:p>
            <a:pPr lvl="1"/>
            <a:r>
              <a:rPr lang="en-US" dirty="0">
                <a:latin typeface="Calibri" panose="020F0502020204030204" pitchFamily="34" charset="0"/>
              </a:rPr>
              <a:t>Any individual granted access to UT Dallas Information Systems, including guests and contractors.</a:t>
            </a:r>
          </a:p>
          <a:p>
            <a:pPr marL="0" indent="0">
              <a:buNone/>
            </a:pPr>
            <a:endParaRPr lang="en-US" sz="1800" dirty="0">
              <a:latin typeface="Calibri" panose="020F0502020204030204" pitchFamily="34" charset="0"/>
            </a:endParaRPr>
          </a:p>
          <a:p>
            <a:r>
              <a:rPr lang="en-US" sz="2000" b="1" dirty="0">
                <a:latin typeface="Calibri" panose="020F0502020204030204" pitchFamily="34" charset="0"/>
              </a:rPr>
              <a:t>UT Dallas Information Systems</a:t>
            </a:r>
          </a:p>
          <a:p>
            <a:pPr lvl="1"/>
            <a:r>
              <a:rPr lang="en-US" dirty="0">
                <a:latin typeface="Calibri" panose="020F0502020204030204" pitchFamily="34" charset="0"/>
              </a:rPr>
              <a:t>All computer and telecommunications equipment, software, data, and media, owned or controlled by UT Dallas or maintained on its behalf.</a:t>
            </a:r>
          </a:p>
        </p:txBody>
      </p:sp>
    </p:spTree>
    <p:extLst>
      <p:ext uri="{BB962C8B-B14F-4D97-AF65-F5344CB8AC3E}">
        <p14:creationId xmlns:p14="http://schemas.microsoft.com/office/powerpoint/2010/main" val="54522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449"/>
            <a:ext cx="8596668" cy="1320800"/>
          </a:xfrm>
        </p:spPr>
        <p:txBody>
          <a:bodyPr>
            <a:normAutofit/>
          </a:bodyPr>
          <a:lstStyle/>
          <a:p>
            <a:r>
              <a:rPr lang="en-US" sz="4000" b="1" dirty="0">
                <a:latin typeface="Calibri" panose="020F0502020204030204" pitchFamily="34" charset="0"/>
              </a:rPr>
              <a:t>Key Terms and </a:t>
            </a:r>
            <a:r>
              <a:rPr lang="en-US" sz="4000" b="1" dirty="0" smtClean="0">
                <a:latin typeface="Calibri" panose="020F0502020204030204" pitchFamily="34" charset="0"/>
              </a:rPr>
              <a:t>Definitions, </a:t>
            </a:r>
            <a:r>
              <a:rPr lang="en-US" sz="4000" b="1" dirty="0">
                <a:latin typeface="Calibri" panose="020F0502020204030204" pitchFamily="34" charset="0"/>
              </a:rPr>
              <a:t>Continued</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
        <p:nvSpPr>
          <p:cNvPr id="6" name="Content Placeholder 1">
            <a:extLst>
              <a:ext uri="{FF2B5EF4-FFF2-40B4-BE49-F238E27FC236}">
                <a16:creationId xmlns:a16="http://schemas.microsoft.com/office/drawing/2014/main" id="{49BBB9C4-40FC-C842-A24E-E41A029F35FA}"/>
              </a:ext>
            </a:extLst>
          </p:cNvPr>
          <p:cNvSpPr txBox="1">
            <a:spLocks/>
          </p:cNvSpPr>
          <p:nvPr/>
        </p:nvSpPr>
        <p:spPr>
          <a:xfrm>
            <a:off x="266219" y="752354"/>
            <a:ext cx="9306150" cy="525363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b="1" dirty="0">
                <a:latin typeface="Calibri" panose="020F0502020204030204" pitchFamily="34" charset="0"/>
              </a:rPr>
              <a:t>Security Incident</a:t>
            </a:r>
          </a:p>
          <a:p>
            <a:pPr lvl="1"/>
            <a:r>
              <a:rPr lang="en-US" sz="2400" dirty="0">
                <a:latin typeface="Calibri" panose="020F0502020204030204" pitchFamily="34" charset="0"/>
              </a:rPr>
              <a:t>This is an Adverse Security Event which has been confirmed to be a violation of University policy, or otherwise threatens the information systems maintained by the University and has a significant potential to lead to any of the following:</a:t>
            </a:r>
            <a:endParaRPr lang="en-US" dirty="0">
              <a:latin typeface="Calibri" panose="020F0502020204030204" pitchFamily="34" charset="0"/>
            </a:endParaRPr>
          </a:p>
          <a:p>
            <a:pPr lvl="2">
              <a:buFont typeface="Courier New" panose="02070309020205020404" pitchFamily="49" charset="0"/>
              <a:buChar char="o"/>
            </a:pPr>
            <a:r>
              <a:rPr lang="en-US" sz="2200" dirty="0">
                <a:latin typeface="Calibri" panose="020F0502020204030204" pitchFamily="34" charset="0"/>
              </a:rPr>
              <a:t>Inappropriate access to confidential data</a:t>
            </a:r>
          </a:p>
          <a:p>
            <a:pPr lvl="2">
              <a:buFont typeface="Courier New" panose="02070309020205020404" pitchFamily="49" charset="0"/>
              <a:buChar char="o"/>
            </a:pPr>
            <a:r>
              <a:rPr lang="en-US" sz="2200" dirty="0">
                <a:latin typeface="Calibri" panose="020F0502020204030204" pitchFamily="34" charset="0"/>
              </a:rPr>
              <a:t>Loss of intellectual property or monetary funds</a:t>
            </a:r>
          </a:p>
          <a:p>
            <a:pPr lvl="2">
              <a:buFont typeface="Courier New" panose="02070309020205020404" pitchFamily="49" charset="0"/>
              <a:buChar char="o"/>
            </a:pPr>
            <a:r>
              <a:rPr lang="en-US" sz="2200" dirty="0">
                <a:latin typeface="Calibri" panose="020F0502020204030204" pitchFamily="34" charset="0"/>
              </a:rPr>
              <a:t>Negative impact to the University’s reputation</a:t>
            </a:r>
          </a:p>
          <a:p>
            <a:pPr lvl="2">
              <a:buFont typeface="Courier New" panose="02070309020205020404" pitchFamily="49" charset="0"/>
              <a:buChar char="o"/>
            </a:pPr>
            <a:r>
              <a:rPr lang="en-US" sz="2200" dirty="0">
                <a:latin typeface="Calibri" panose="020F0502020204030204" pitchFamily="34" charset="0"/>
              </a:rPr>
              <a:t>Other criteria as specified within incident response procedures</a:t>
            </a:r>
          </a:p>
          <a:p>
            <a:pPr marL="0" indent="0">
              <a:buNone/>
            </a:pPr>
            <a:endParaRPr lang="en-US" sz="2800" dirty="0">
              <a:latin typeface="Calibri" panose="020F0502020204030204" pitchFamily="34" charset="0"/>
            </a:endParaRPr>
          </a:p>
          <a:p>
            <a:pPr marL="0" indent="0">
              <a:buNone/>
            </a:pPr>
            <a:r>
              <a:rPr lang="en-US" i="1" dirty="0">
                <a:latin typeface="Calibri" panose="020F0502020204030204" pitchFamily="34" charset="0"/>
              </a:rPr>
              <a:t>When Confidential Data is potentially at risk, including data governed by FERPA / HIPAA / PCI DSS, </a:t>
            </a:r>
            <a:r>
              <a:rPr lang="en-US" b="1" i="1" dirty="0">
                <a:latin typeface="Calibri" panose="020F0502020204030204" pitchFamily="34" charset="0"/>
              </a:rPr>
              <a:t>Adverse Security Events </a:t>
            </a:r>
            <a:r>
              <a:rPr lang="en-US" i="1" dirty="0">
                <a:latin typeface="Calibri" panose="020F0502020204030204" pitchFamily="34" charset="0"/>
              </a:rPr>
              <a:t>must be treated as </a:t>
            </a:r>
            <a:r>
              <a:rPr lang="en-US" b="1" i="1" dirty="0">
                <a:latin typeface="Calibri" panose="020F0502020204030204" pitchFamily="34" charset="0"/>
              </a:rPr>
              <a:t>Security Incidents</a:t>
            </a:r>
            <a:r>
              <a:rPr lang="en-US" i="1" dirty="0">
                <a:latin typeface="Calibri" panose="020F0502020204030204" pitchFamily="34" charset="0"/>
              </a:rPr>
              <a:t>.</a:t>
            </a:r>
          </a:p>
        </p:txBody>
      </p:sp>
    </p:spTree>
    <p:extLst>
      <p:ext uri="{BB962C8B-B14F-4D97-AF65-F5344CB8AC3E}">
        <p14:creationId xmlns:p14="http://schemas.microsoft.com/office/powerpoint/2010/main" val="51207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449"/>
            <a:ext cx="8596668" cy="1320800"/>
          </a:xfrm>
        </p:spPr>
        <p:txBody>
          <a:bodyPr>
            <a:normAutofit/>
          </a:bodyPr>
          <a:lstStyle/>
          <a:p>
            <a:r>
              <a:rPr lang="en-US" sz="4000" b="1" dirty="0">
                <a:latin typeface="Calibri" panose="020F0502020204030204" pitchFamily="34" charset="0"/>
              </a:rPr>
              <a:t>Key Terms and </a:t>
            </a:r>
            <a:r>
              <a:rPr lang="en-US" sz="4000" b="1" dirty="0" smtClean="0">
                <a:latin typeface="Calibri" panose="020F0502020204030204" pitchFamily="34" charset="0"/>
              </a:rPr>
              <a:t>Definitions, </a:t>
            </a:r>
            <a:r>
              <a:rPr lang="en-US" sz="4000" b="1" dirty="0">
                <a:latin typeface="Calibri" panose="020F0502020204030204" pitchFamily="34" charset="0"/>
              </a:rPr>
              <a:t>Continued</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
        <p:nvSpPr>
          <p:cNvPr id="6" name="Content Placeholder 1">
            <a:extLst>
              <a:ext uri="{FF2B5EF4-FFF2-40B4-BE49-F238E27FC236}">
                <a16:creationId xmlns:a16="http://schemas.microsoft.com/office/drawing/2014/main" id="{1082A2EB-63F5-B949-B5FE-F053A69C5783}"/>
              </a:ext>
            </a:extLst>
          </p:cNvPr>
          <p:cNvSpPr txBox="1">
            <a:spLocks/>
          </p:cNvSpPr>
          <p:nvPr/>
        </p:nvSpPr>
        <p:spPr>
          <a:xfrm>
            <a:off x="266219" y="752354"/>
            <a:ext cx="9306150" cy="525363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b="1" dirty="0">
                <a:latin typeface="Calibri" panose="020F0502020204030204" pitchFamily="34" charset="0"/>
              </a:rPr>
              <a:t>University Data</a:t>
            </a:r>
          </a:p>
          <a:p>
            <a:pPr lvl="1"/>
            <a:r>
              <a:rPr lang="en-US" sz="2400" dirty="0">
                <a:latin typeface="Calibri" panose="020F0502020204030204" pitchFamily="34" charset="0"/>
              </a:rPr>
              <a:t>This Policy uses the term University Data to refer to data for which UT Dallas has a responsibility for ensuring appropriate information security or would be liable for data exposure, as defined by applicable law, UT System policy, regulations, or contractual agreements. </a:t>
            </a:r>
            <a:endParaRPr lang="en-US" sz="2400" dirty="0" smtClean="0">
              <a:latin typeface="Calibri" panose="020F0502020204030204" pitchFamily="34" charset="0"/>
            </a:endParaRPr>
          </a:p>
          <a:p>
            <a:pPr lvl="1"/>
            <a:endParaRPr lang="en-US" sz="2400" dirty="0">
              <a:latin typeface="Calibri" panose="020F0502020204030204" pitchFamily="34" charset="0"/>
            </a:endParaRPr>
          </a:p>
          <a:p>
            <a:pPr lvl="1"/>
            <a:r>
              <a:rPr lang="en-US" sz="2400" dirty="0" smtClean="0">
                <a:latin typeface="Calibri" panose="020F0502020204030204" pitchFamily="34" charset="0"/>
              </a:rPr>
              <a:t>University </a:t>
            </a:r>
            <a:r>
              <a:rPr lang="en-US" sz="2400" dirty="0">
                <a:latin typeface="Calibri" panose="020F0502020204030204" pitchFamily="34" charset="0"/>
              </a:rPr>
              <a:t>Data may include information held on behalf of UT Dallas or created as a result and/or in support of UT Dallas business (e.g. financial records, personnel records, officially maintained student records, and/or records of official UT Dallas committees), including paper records. This definition does not imply, address, or change intellectual property ownership.</a:t>
            </a:r>
            <a:endParaRPr lang="en-US" sz="2800" dirty="0">
              <a:latin typeface="Calibri" panose="020F0502020204030204" pitchFamily="34" charset="0"/>
            </a:endParaRPr>
          </a:p>
          <a:p>
            <a:endParaRPr lang="en-US" sz="2800" dirty="0">
              <a:latin typeface="Calibri" panose="020F0502020204030204" pitchFamily="34" charset="0"/>
            </a:endParaRPr>
          </a:p>
          <a:p>
            <a:pPr lvl="1"/>
            <a:endParaRPr lang="en-US" sz="2800" dirty="0">
              <a:latin typeface="Calibri" panose="020F0502020204030204" pitchFamily="34" charset="0"/>
            </a:endParaRPr>
          </a:p>
          <a:p>
            <a:endParaRPr lang="en-US" sz="2800" dirty="0">
              <a:latin typeface="Calibri" panose="020F0502020204030204" pitchFamily="34" charset="0"/>
            </a:endParaRPr>
          </a:p>
          <a:p>
            <a:endParaRPr lang="en-US" i="1" dirty="0">
              <a:latin typeface="Calibri" panose="020F0502020204030204" pitchFamily="34" charset="0"/>
            </a:endParaRPr>
          </a:p>
        </p:txBody>
      </p:sp>
    </p:spTree>
    <p:extLst>
      <p:ext uri="{BB962C8B-B14F-4D97-AF65-F5344CB8AC3E}">
        <p14:creationId xmlns:p14="http://schemas.microsoft.com/office/powerpoint/2010/main" val="363611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449"/>
            <a:ext cx="8596668" cy="1320800"/>
          </a:xfrm>
        </p:spPr>
        <p:txBody>
          <a:bodyPr>
            <a:normAutofit/>
          </a:bodyPr>
          <a:lstStyle/>
          <a:p>
            <a:r>
              <a:rPr lang="en-US" sz="4000" b="1" dirty="0" smtClean="0">
                <a:latin typeface="Calibri" panose="020F0502020204030204" pitchFamily="34" charset="0"/>
              </a:rPr>
              <a:t>Incident Response Service Levels</a:t>
            </a:r>
            <a:endParaRPr lang="en-US" sz="4000" b="1" dirty="0">
              <a:latin typeface="Calibri" panose="020F0502020204030204" pitchFamily="34" charset="0"/>
            </a:endParaRPr>
          </a:p>
        </p:txBody>
      </p:sp>
      <p:sp>
        <p:nvSpPr>
          <p:cNvPr id="2" name="Content Placeholder 1"/>
          <p:cNvSpPr>
            <a:spLocks noGrp="1"/>
          </p:cNvSpPr>
          <p:nvPr>
            <p:ph idx="1"/>
          </p:nvPr>
        </p:nvSpPr>
        <p:spPr>
          <a:xfrm>
            <a:off x="490194" y="2394408"/>
            <a:ext cx="10991653" cy="4119514"/>
          </a:xfrm>
        </p:spPr>
        <p:txBody>
          <a:bodyPr>
            <a:normAutofit/>
          </a:bodyPr>
          <a:lstStyle/>
          <a:p>
            <a:pPr lvl="0"/>
            <a:endParaRPr lang="en-US" sz="2800" dirty="0"/>
          </a:p>
          <a:p>
            <a:pPr lvl="0"/>
            <a:endParaRPr lang="en-US" sz="2800" dirty="0"/>
          </a:p>
          <a:p>
            <a:pPr lvl="0"/>
            <a:endParaRPr lang="en-US" sz="2800" dirty="0"/>
          </a:p>
          <a:p>
            <a:pPr lvl="0"/>
            <a:endParaRPr lang="en-US" sz="2800" dirty="0"/>
          </a:p>
          <a:p>
            <a:pPr lvl="0"/>
            <a:endParaRPr lang="en-US" sz="28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graphicFrame>
        <p:nvGraphicFramePr>
          <p:cNvPr id="6" name="Table 5">
            <a:extLst>
              <a:ext uri="{FF2B5EF4-FFF2-40B4-BE49-F238E27FC236}">
                <a16:creationId xmlns:a16="http://schemas.microsoft.com/office/drawing/2014/main" id="{2BF908A8-7D27-4846-8F6F-22589D244CDE}"/>
              </a:ext>
            </a:extLst>
          </p:cNvPr>
          <p:cNvGraphicFramePr>
            <a:graphicFrameLocks noGrp="1"/>
          </p:cNvGraphicFramePr>
          <p:nvPr>
            <p:extLst>
              <p:ext uri="{D42A27DB-BD31-4B8C-83A1-F6EECF244321}">
                <p14:modId xmlns:p14="http://schemas.microsoft.com/office/powerpoint/2010/main" val="3196068064"/>
              </p:ext>
            </p:extLst>
          </p:nvPr>
        </p:nvGraphicFramePr>
        <p:xfrm>
          <a:off x="324952" y="762309"/>
          <a:ext cx="9071712" cy="4765667"/>
        </p:xfrm>
        <a:graphic>
          <a:graphicData uri="http://schemas.openxmlformats.org/drawingml/2006/table">
            <a:tbl>
              <a:tblPr firstRow="1" bandRow="1">
                <a:tableStyleId>{8799B23B-EC83-4686-B30A-512413B5E67A}</a:tableStyleId>
              </a:tblPr>
              <a:tblGrid>
                <a:gridCol w="1559742">
                  <a:extLst>
                    <a:ext uri="{9D8B030D-6E8A-4147-A177-3AD203B41FA5}">
                      <a16:colId xmlns:a16="http://schemas.microsoft.com/office/drawing/2014/main" val="1183309541"/>
                    </a:ext>
                  </a:extLst>
                </a:gridCol>
                <a:gridCol w="4488066">
                  <a:extLst>
                    <a:ext uri="{9D8B030D-6E8A-4147-A177-3AD203B41FA5}">
                      <a16:colId xmlns:a16="http://schemas.microsoft.com/office/drawing/2014/main" val="1017990191"/>
                    </a:ext>
                  </a:extLst>
                </a:gridCol>
                <a:gridCol w="3023904">
                  <a:extLst>
                    <a:ext uri="{9D8B030D-6E8A-4147-A177-3AD203B41FA5}">
                      <a16:colId xmlns:a16="http://schemas.microsoft.com/office/drawing/2014/main" val="1210920315"/>
                    </a:ext>
                  </a:extLst>
                </a:gridCol>
              </a:tblGrid>
              <a:tr h="279413">
                <a:tc>
                  <a:txBody>
                    <a:bodyPr/>
                    <a:lstStyle/>
                    <a:p>
                      <a:pPr algn="ctr"/>
                      <a:r>
                        <a:rPr lang="en-US" sz="1360" dirty="0"/>
                        <a:t>Severity</a:t>
                      </a:r>
                    </a:p>
                  </a:txBody>
                  <a:tcPr/>
                </a:tc>
                <a:tc>
                  <a:txBody>
                    <a:bodyPr/>
                    <a:lstStyle/>
                    <a:p>
                      <a:pPr algn="ctr"/>
                      <a:r>
                        <a:rPr lang="en-US" sz="1360" dirty="0"/>
                        <a:t>Effort</a:t>
                      </a:r>
                    </a:p>
                  </a:txBody>
                  <a:tcPr/>
                </a:tc>
                <a:tc>
                  <a:txBody>
                    <a:bodyPr/>
                    <a:lstStyle/>
                    <a:p>
                      <a:pPr algn="ctr"/>
                      <a:r>
                        <a:rPr lang="en-US" sz="1360" dirty="0"/>
                        <a:t>Communication</a:t>
                      </a:r>
                    </a:p>
                  </a:txBody>
                  <a:tcPr/>
                </a:tc>
                <a:extLst>
                  <a:ext uri="{0D108BD9-81ED-4DB2-BD59-A6C34878D82A}">
                    <a16:rowId xmlns:a16="http://schemas.microsoft.com/office/drawing/2014/main" val="2083712614"/>
                  </a:ext>
                </a:extLst>
              </a:tr>
              <a:tr h="1681091">
                <a:tc>
                  <a:txBody>
                    <a:bodyPr/>
                    <a:lstStyle/>
                    <a:p>
                      <a:pPr algn="ctr"/>
                      <a:r>
                        <a:rPr lang="en-US" sz="1360" b="1" dirty="0"/>
                        <a:t>Adverse Security Event</a:t>
                      </a:r>
                    </a:p>
                  </a:txBody>
                  <a:tcPr anchor="ctr"/>
                </a:tc>
                <a:tc>
                  <a:txBody>
                    <a:bodyPr/>
                    <a:lstStyle/>
                    <a:p>
                      <a:r>
                        <a:rPr lang="en-US" sz="1360" dirty="0"/>
                        <a:t>Investigation of an Adverse Security Event should begin as soon as practical with regard to other priorities and investigations. If possible, investigation should begin within </a:t>
                      </a:r>
                      <a:r>
                        <a:rPr lang="en-US" sz="1360" u="sng" dirty="0"/>
                        <a:t>24 hours</a:t>
                      </a:r>
                      <a:r>
                        <a:rPr lang="en-US" sz="1360" u="none" dirty="0"/>
                        <a:t> </a:t>
                      </a:r>
                      <a:r>
                        <a:rPr lang="en-US" sz="1360" dirty="0"/>
                        <a:t>of becoming aware of the event.</a:t>
                      </a:r>
                    </a:p>
                    <a:p>
                      <a:endParaRPr lang="en-US" sz="136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360" dirty="0">
                          <a:effectLst/>
                        </a:rPr>
                        <a:t>Team involvement will usually involve a single analyst. </a:t>
                      </a:r>
                      <a:endParaRPr lang="en-US" sz="1360" dirty="0"/>
                    </a:p>
                  </a:txBody>
                  <a:tcPr/>
                </a:tc>
                <a:tc>
                  <a:txBody>
                    <a:bodyPr/>
                    <a:lstStyle/>
                    <a:p>
                      <a:r>
                        <a:rPr lang="en-US" sz="1360" dirty="0"/>
                        <a:t>The analyst is expected to relay information about this incident to affected parties, either directly or through the University issue tracker.</a:t>
                      </a:r>
                    </a:p>
                    <a:p>
                      <a:endParaRPr lang="en-US" sz="1360" dirty="0"/>
                    </a:p>
                    <a:p>
                      <a:r>
                        <a:rPr lang="en-US" sz="1360" dirty="0"/>
                        <a:t>No escalation to management is required.</a:t>
                      </a:r>
                    </a:p>
                  </a:txBody>
                  <a:tcPr/>
                </a:tc>
                <a:extLst>
                  <a:ext uri="{0D108BD9-81ED-4DB2-BD59-A6C34878D82A}">
                    <a16:rowId xmlns:a16="http://schemas.microsoft.com/office/drawing/2014/main" val="3807505364"/>
                  </a:ext>
                </a:extLst>
              </a:tr>
              <a:tr h="1681091">
                <a:tc>
                  <a:txBody>
                    <a:bodyPr/>
                    <a:lstStyle/>
                    <a:p>
                      <a:pPr algn="ctr"/>
                      <a:r>
                        <a:rPr lang="en-US" sz="1360" b="1" dirty="0"/>
                        <a:t>Security Incident</a:t>
                      </a:r>
                    </a:p>
                  </a:txBody>
                  <a:tcPr anchor="ctr"/>
                </a:tc>
                <a:tc>
                  <a:txBody>
                    <a:bodyPr/>
                    <a:lstStyle/>
                    <a:p>
                      <a:r>
                        <a:rPr lang="en-US" sz="1360" dirty="0"/>
                        <a:t>Investigation of a Security Incident should begin within </a:t>
                      </a:r>
                      <a:r>
                        <a:rPr lang="en-US" sz="1360" b="0" u="sng" dirty="0"/>
                        <a:t>one hour</a:t>
                      </a:r>
                      <a:r>
                        <a:rPr lang="en-US" sz="1360" b="0" u="none" dirty="0"/>
                        <a:t> </a:t>
                      </a:r>
                      <a:r>
                        <a:rPr lang="en-US" sz="1360" dirty="0"/>
                        <a:t>of an analyst learning of the incident. Team involvement will include the formation of an incident response team.</a:t>
                      </a:r>
                    </a:p>
                  </a:txBody>
                  <a:tcPr/>
                </a:tc>
                <a:tc>
                  <a:txBody>
                    <a:bodyPr/>
                    <a:lstStyle/>
                    <a:p>
                      <a:r>
                        <a:rPr lang="en-US" sz="1360" dirty="0"/>
                        <a:t>The team lead or designated analyst is expected to directly communicate with affected parties or external departments. This is especially true of the owners whose business processes are interrupted by containment procedures.</a:t>
                      </a:r>
                    </a:p>
                    <a:p>
                      <a:endParaRPr lang="en-US" sz="1360" dirty="0"/>
                    </a:p>
                    <a:p>
                      <a:r>
                        <a:rPr lang="en-US" sz="1360" dirty="0"/>
                        <a:t>The incident should be escalated to an ISO manager. The CISO and GRC team within the ISO will also be notified when the incident involves Confidential Data.</a:t>
                      </a:r>
                    </a:p>
                  </a:txBody>
                  <a:tcPr/>
                </a:tc>
                <a:extLst>
                  <a:ext uri="{0D108BD9-81ED-4DB2-BD59-A6C34878D82A}">
                    <a16:rowId xmlns:a16="http://schemas.microsoft.com/office/drawing/2014/main" val="1899888504"/>
                  </a:ext>
                </a:extLst>
              </a:tr>
            </a:tbl>
          </a:graphicData>
        </a:graphic>
      </p:graphicFrame>
    </p:spTree>
    <p:extLst>
      <p:ext uri="{BB962C8B-B14F-4D97-AF65-F5344CB8AC3E}">
        <p14:creationId xmlns:p14="http://schemas.microsoft.com/office/powerpoint/2010/main" val="333548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449"/>
            <a:ext cx="8596668" cy="1320800"/>
          </a:xfrm>
        </p:spPr>
        <p:txBody>
          <a:bodyPr>
            <a:normAutofit/>
          </a:bodyPr>
          <a:lstStyle/>
          <a:p>
            <a:r>
              <a:rPr lang="en-US" sz="4000" b="1" dirty="0">
                <a:latin typeface="Calibri" panose="020F0502020204030204" pitchFamily="34" charset="0"/>
              </a:rPr>
              <a:t>Strategies and Goals</a:t>
            </a:r>
          </a:p>
        </p:txBody>
      </p:sp>
      <p:sp>
        <p:nvSpPr>
          <p:cNvPr id="2" name="Content Placeholder 1"/>
          <p:cNvSpPr>
            <a:spLocks noGrp="1"/>
          </p:cNvSpPr>
          <p:nvPr>
            <p:ph idx="1"/>
          </p:nvPr>
        </p:nvSpPr>
        <p:spPr>
          <a:xfrm>
            <a:off x="490194" y="2394408"/>
            <a:ext cx="10991653" cy="4119514"/>
          </a:xfrm>
        </p:spPr>
        <p:txBody>
          <a:bodyPr>
            <a:normAutofit/>
          </a:bodyPr>
          <a:lstStyle/>
          <a:p>
            <a:pPr lvl="0"/>
            <a:endParaRPr lang="en-US" sz="2800" dirty="0"/>
          </a:p>
          <a:p>
            <a:pPr lvl="0"/>
            <a:endParaRPr lang="en-US" sz="2800" dirty="0"/>
          </a:p>
          <a:p>
            <a:pPr lvl="0"/>
            <a:endParaRPr lang="en-US" sz="2800" dirty="0"/>
          </a:p>
          <a:p>
            <a:pPr lvl="0"/>
            <a:endParaRPr lang="en-US" sz="2800" dirty="0"/>
          </a:p>
          <a:p>
            <a:pPr lvl="0"/>
            <a:endParaRPr lang="en-US" sz="2800" dirty="0"/>
          </a:p>
        </p:txBody>
      </p:sp>
      <p:sp>
        <p:nvSpPr>
          <p:cNvPr id="6" name="Content Placeholder 1"/>
          <p:cNvSpPr txBox="1">
            <a:spLocks/>
          </p:cNvSpPr>
          <p:nvPr/>
        </p:nvSpPr>
        <p:spPr>
          <a:xfrm>
            <a:off x="266219" y="752354"/>
            <a:ext cx="9306150" cy="52536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b="1" dirty="0">
                <a:latin typeface="Calibri" panose="020F0502020204030204" pitchFamily="34" charset="0"/>
              </a:rPr>
              <a:t>Consistency</a:t>
            </a:r>
          </a:p>
          <a:p>
            <a:pPr lvl="1"/>
            <a:r>
              <a:rPr lang="en-US" sz="2400" dirty="0">
                <a:latin typeface="Calibri" panose="020F0502020204030204" pitchFamily="34" charset="0"/>
              </a:rPr>
              <a:t>The ISO responds to incidents in a consistent manner by documenting both a “high level” </a:t>
            </a:r>
            <a:r>
              <a:rPr lang="en-US" sz="2400" dirty="0" smtClean="0">
                <a:latin typeface="Calibri" panose="020F0502020204030204" pitchFamily="34" charset="0"/>
              </a:rPr>
              <a:t>plan </a:t>
            </a:r>
            <a:r>
              <a:rPr lang="en-US" sz="2400" dirty="0">
                <a:latin typeface="Calibri" panose="020F0502020204030204" pitchFamily="34" charset="0"/>
              </a:rPr>
              <a:t>and any related procedures.</a:t>
            </a:r>
          </a:p>
          <a:p>
            <a:r>
              <a:rPr lang="en-US" sz="2800" b="1" dirty="0">
                <a:latin typeface="Calibri" panose="020F0502020204030204" pitchFamily="34" charset="0"/>
              </a:rPr>
              <a:t>Communication</a:t>
            </a:r>
          </a:p>
          <a:p>
            <a:pPr lvl="1"/>
            <a:r>
              <a:rPr lang="en-US" sz="2400" dirty="0">
                <a:latin typeface="Calibri" panose="020F0502020204030204" pitchFamily="34" charset="0"/>
              </a:rPr>
              <a:t>The ISO communicates and coordinates with all relevant parties during the incident response process. Information is both collected from, and disseminated to, these parties to ensure both security and business needs are met.</a:t>
            </a:r>
          </a:p>
          <a:p>
            <a:r>
              <a:rPr lang="en-US" sz="2800" b="1" dirty="0">
                <a:latin typeface="Calibri" panose="020F0502020204030204" pitchFamily="34" charset="0"/>
              </a:rPr>
              <a:t>Comprehension</a:t>
            </a:r>
          </a:p>
          <a:p>
            <a:pPr lvl="1"/>
            <a:r>
              <a:rPr lang="en-US" sz="2400" dirty="0">
                <a:latin typeface="Calibri" panose="020F0502020204030204" pitchFamily="34" charset="0"/>
              </a:rPr>
              <a:t>The ISO conducts root cause </a:t>
            </a:r>
            <a:r>
              <a:rPr lang="en-US" sz="2400" dirty="0" smtClean="0">
                <a:latin typeface="Calibri" panose="020F0502020204030204" pitchFamily="34" charset="0"/>
              </a:rPr>
              <a:t>analysis </a:t>
            </a:r>
            <a:r>
              <a:rPr lang="en-US" sz="2400" dirty="0">
                <a:latin typeface="Calibri" panose="020F0502020204030204" pitchFamily="34" charset="0"/>
              </a:rPr>
              <a:t>and uses the resulting data to make enterprise security improvements.</a:t>
            </a:r>
            <a:endParaRPr lang="en-US" sz="2800" dirty="0">
              <a:latin typeface="Calibri" panose="020F0502020204030204" pitchFamily="34" charset="0"/>
            </a:endParaRPr>
          </a:p>
          <a:p>
            <a:pPr lvl="1"/>
            <a:endParaRPr lang="en-US" sz="2800" dirty="0">
              <a:latin typeface="Calibri" panose="020F0502020204030204" pitchFamily="34" charset="0"/>
            </a:endParaRPr>
          </a:p>
          <a:p>
            <a:endParaRPr lang="en-US" sz="2800" dirty="0">
              <a:latin typeface="Calibri" panose="020F0502020204030204" pitchFamily="34"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641" t="21266" r="13564" b="23687"/>
          <a:stretch/>
        </p:blipFill>
        <p:spPr>
          <a:xfrm>
            <a:off x="502734" y="5841882"/>
            <a:ext cx="884246" cy="881894"/>
          </a:xfrm>
          <a:prstGeom prst="rect">
            <a:avLst/>
          </a:prstGeom>
        </p:spPr>
      </p:pic>
      <p:sp>
        <p:nvSpPr>
          <p:cNvPr id="7" name="TextBox 6"/>
          <p:cNvSpPr txBox="1"/>
          <p:nvPr/>
        </p:nvSpPr>
        <p:spPr>
          <a:xfrm>
            <a:off x="9115517" y="6550223"/>
            <a:ext cx="3076483" cy="307777"/>
          </a:xfrm>
          <a:prstGeom prst="rect">
            <a:avLst/>
          </a:prstGeom>
          <a:noFill/>
        </p:spPr>
        <p:txBody>
          <a:bodyPr wrap="none" rtlCol="0">
            <a:spAutoFit/>
          </a:bodyPr>
          <a:lstStyle/>
          <a:p>
            <a:r>
              <a:rPr lang="en-US" sz="1400" i="1" dirty="0">
                <a:solidFill>
                  <a:schemeClr val="bg1"/>
                </a:solidFill>
              </a:rPr>
              <a:t>Education – Partnerships - Solutions</a:t>
            </a:r>
          </a:p>
        </p:txBody>
      </p:sp>
    </p:spTree>
    <p:extLst>
      <p:ext uri="{BB962C8B-B14F-4D97-AF65-F5344CB8AC3E}">
        <p14:creationId xmlns:p14="http://schemas.microsoft.com/office/powerpoint/2010/main" val="1589767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2162</TotalTime>
  <Words>1326</Words>
  <Application>Microsoft Office PowerPoint</Application>
  <PresentationFormat>Widescreen</PresentationFormat>
  <Paragraphs>154</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 New</vt:lpstr>
      <vt:lpstr>Times New Roman</vt:lpstr>
      <vt:lpstr>Trebuchet MS</vt:lpstr>
      <vt:lpstr>Wingdings 3</vt:lpstr>
      <vt:lpstr>Facet</vt:lpstr>
      <vt:lpstr>Incident Response Planning</vt:lpstr>
      <vt:lpstr>Purpose for Training</vt:lpstr>
      <vt:lpstr>Intended Audience</vt:lpstr>
      <vt:lpstr>Scope of Plan</vt:lpstr>
      <vt:lpstr>Key Terms and Definitions</vt:lpstr>
      <vt:lpstr>Key Terms and Definitions, Continued</vt:lpstr>
      <vt:lpstr>Key Terms and Definitions, Continued</vt:lpstr>
      <vt:lpstr>Incident Response Service Levels</vt:lpstr>
      <vt:lpstr>Strategies and Goals</vt:lpstr>
      <vt:lpstr>Phases of Incident Response</vt:lpstr>
      <vt:lpstr>Key Players</vt:lpstr>
      <vt:lpstr>Incidents That Should Be Reported To ISO:</vt:lpstr>
      <vt:lpstr>Incidents That Do Not Need To Be Reported To ISO:</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Comet Security</dc:title>
  <dc:creator>Edwards, Stephenie</dc:creator>
  <cp:lastModifiedBy>Howe, Nate</cp:lastModifiedBy>
  <cp:revision>68</cp:revision>
  <dcterms:created xsi:type="dcterms:W3CDTF">2018-09-12T14:37:54Z</dcterms:created>
  <dcterms:modified xsi:type="dcterms:W3CDTF">2019-01-28T17:11:25Z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